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60" r:id="rId13"/>
    <p:sldId id="261" r:id="rId14"/>
    <p:sldId id="262" r:id="rId15"/>
    <p:sldId id="263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4C69A-AC35-484D-9AB9-0A9A88E43797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EBD28-C59D-41E1-ADF0-BA682DC8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07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EBD28-C59D-41E1-ADF0-BA682DC880F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750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79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76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2114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035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6562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918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769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618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621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07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142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59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493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439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54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F46F5-D24F-41A2-BFF5-930883FEBC1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BDA66A-38AE-4E5E-81B4-7BC015018A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24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9142" y="0"/>
            <a:ext cx="7874861" cy="4924540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Правила поведения обучающихся  </a:t>
            </a:r>
            <a:b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и работников образовательной среды</a:t>
            </a:r>
            <a:endParaRPr lang="ru-RU" b="1" i="1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83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9503"/>
            <a:ext cx="8596668" cy="556186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помещения образовательной организации и части ее территории, где чаще всего ребенок может сталкиваться с насилием; </a:t>
            </a:r>
          </a:p>
          <a:p>
            <a:pPr lvl="0"/>
            <a:r>
              <a:rPr lang="ru-RU" dirty="0"/>
              <a:t>считают ли работники и руководство образовательной организации, обучающиеся и сами родители противодействие насилию и дискриминации приоритетной задачей; </a:t>
            </a:r>
          </a:p>
          <a:p>
            <a:pPr lvl="0"/>
            <a:r>
              <a:rPr lang="ru-RU" dirty="0"/>
              <a:t>как реагируют на сообщения о насилии (от обучающихся и их родителей) руководство и работники образовательной организации (игнорируют их, проводят по ним расследование, принимают меры); какие меры предпринимает руководство и работники образовательной организации для предотвращения насилия и какова их эффективность; </a:t>
            </a:r>
          </a:p>
          <a:p>
            <a:pPr lvl="0"/>
            <a:r>
              <a:rPr lang="ru-RU" dirty="0"/>
              <a:t>какая психологическая и иная помощь оказывается обучающимся, столкнувшимся с насилием (в роли пострадавшего, свидетеля) или совершившим насильственные действия; эффективность оказываемой помощи; </a:t>
            </a:r>
          </a:p>
          <a:p>
            <a:pPr lvl="0"/>
            <a:r>
              <a:rPr lang="ru-RU" dirty="0"/>
              <a:t>привлекаются ли родители к разработке и реализации мер по противодействию насилию; владеют ли работники и руководство образовательной организации, обучающиеся и сами родители необходимыми знаниями и навыками для эффективного противодействия насилию; </a:t>
            </a:r>
          </a:p>
          <a:p>
            <a:pPr lvl="0"/>
            <a:r>
              <a:rPr lang="ru-RU" dirty="0"/>
              <a:t>проводятся ли для родителей и обучающихся обучающие мероприятия по противодействию насилию.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612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85853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Примерная структура документа «Политика школы в отношении насилия»</a:t>
            </a:r>
            <a:endParaRPr lang="ru-RU" b="1" i="1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6653"/>
            <a:ext cx="8596668" cy="5206381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1. Цель документа: подтвердить приверженность руководства, педагогического коллектива, всех работников образовательной организации, обучающихся и родителей созданию в школе безопасной, свободной от дискриминации и насилия, инклюзивной и доброжелательной ко всем участникам образовательных отношений среды, способствующей успешной учебе и работе. </a:t>
            </a:r>
          </a:p>
          <a:p>
            <a:r>
              <a:rPr lang="ru-RU" dirty="0"/>
              <a:t>2. Определение насилия и дискриминации, его видов и форм проявления. </a:t>
            </a:r>
          </a:p>
          <a:p>
            <a:r>
              <a:rPr lang="ru-RU" dirty="0"/>
              <a:t>3. Ответственность и порядок действий всех участников образовательных отношений для предотвращения, выявления (сообщения), учета и реагирования на случаи насилия и дискриминации, оказания помощи и поддержки всем участникам насилия.</a:t>
            </a:r>
          </a:p>
          <a:p>
            <a:r>
              <a:rPr lang="ru-RU" dirty="0"/>
              <a:t> 4. Ответственность всех участников образовательных отношений за допущение поведения, связанного с проявлением насилия и дискриминации по какому бы то ни было признаку. </a:t>
            </a:r>
          </a:p>
          <a:p>
            <a:r>
              <a:rPr lang="ru-RU" dirty="0"/>
              <a:t>5. Ответственность руководства образовательной организации за информирование всех участников образовательных отношений о политике школы в отношении насилия. </a:t>
            </a:r>
          </a:p>
          <a:p>
            <a:r>
              <a:rPr lang="ru-RU" dirty="0"/>
              <a:t>6. Комплекс мер, осуществляемых в образовательной организации в целях формирования позитивного социально-психологического климата и недопущения насилия, включая реализацию обучающих программ, педагогических подходов и воспитательных практик для обучающихся, подготовку учителей и других сотрудников по вопросам профилактики насилия и реагирования на его случаи, информирования родителей и вовлечения их в профилактику насилия.</a:t>
            </a:r>
          </a:p>
        </p:txBody>
      </p:sp>
    </p:spTree>
    <p:extLst>
      <p:ext uri="{BB962C8B-B14F-4D97-AF65-F5344CB8AC3E}">
        <p14:creationId xmlns:p14="http://schemas.microsoft.com/office/powerpoint/2010/main" val="316582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Устав образовательной организации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6486" y="1718632"/>
            <a:ext cx="8596668" cy="4774422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Образовательная организация действует на основании устава, который содержит основные положения, регулирующие его деятельность в соответствии с законодательством. В разные разделы устава должны быть включены положения о недопустимости насилия и дискриминации в отношениях между всеми участниками образовательных отношений, их права, обязанности и действия в этой связи. Это закладывает юридическую основу для принятия мер по предотвращению насилия и реагированию на случаи его проявления. С уставом образовательной организации должны быть ознакомлены все его работники, обучающиеся и их родители.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742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Правила поведения в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образовательной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организации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Целесообразно начать с определения правил поведения разных уровней образования – в начальном, основном и среднем (полном), для чего в каждом классе следует обсудить: </a:t>
            </a:r>
          </a:p>
          <a:p>
            <a:pPr lvl="0"/>
            <a:r>
              <a:rPr lang="ru-RU" dirty="0"/>
              <a:t>основные проблемы с дисциплиной и поведением обучающихся на уроках, переменах, спортивных и внеурочных мероприятиях, в том числе действия насильственного характера и проявления дискриминации;</a:t>
            </a:r>
          </a:p>
          <a:p>
            <a:pPr lvl="0"/>
            <a:r>
              <a:rPr lang="ru-RU" dirty="0"/>
              <a:t>воспитательные меры и поведение педагогических, руководящих и других работников образовательной организации, которые вызывают недовольство обучающихся, воспринимаются как насильственные и дискриминационные; </a:t>
            </a:r>
          </a:p>
          <a:p>
            <a:pPr lvl="0"/>
            <a:r>
              <a:rPr lang="ru-RU" dirty="0"/>
              <a:t>действия со стороны обучающихся, педагога-психолога, педагогических, руководящих и других работников школы, которые могут помочь избежать конфликтов и разрешать их ненасильственным способом; </a:t>
            </a:r>
          </a:p>
          <a:p>
            <a:r>
              <a:rPr lang="ru-RU" dirty="0"/>
              <a:t>дисциплинарные и воспитательные меры в отношении нарушителей правил поведения и лиц, допускающих насильственные и дискриминационные 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3077975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2419" y="1058902"/>
            <a:ext cx="8596668" cy="3880773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В правилах внутреннего трудового распорядка для работников </a:t>
            </a:r>
            <a:r>
              <a:rPr lang="ru-RU" sz="2400" dirty="0"/>
              <a:t>образовательной организации указываются нормы педагогической и трудовой этики, меры, которые будут предприняты руководством образовательной организации к работникам, допускающим неуважение, дискриминацию, угрозы, издевательства, физическое и психологическое насилие в отношении обучающихся или своих коллег, а также меры по защите работников, подвергшихся издевательствам или насилию со стороны обучающихся. Правила определяют действия работников в ситуации, когда они узнают о реальном или предполагаемом случае насилия в образовательной организации или становятся его свидетелем.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82490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План мероприятий по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предотвращению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насилия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План мероприятий может быть разбит на следующие тематические разделы: нормативно-правовое и информационное обеспечение профилактики насилия; работа с педагогами; работа с обучающимися; работа с родителями; мониторинг деятельности образовательной организации и др. Такой план может стать частью программы воспитания и социализации, а может остаться самостоятельным документом, принятым к исполнению всем коллективом. </a:t>
            </a:r>
          </a:p>
        </p:txBody>
      </p:sp>
    </p:spTree>
    <p:extLst>
      <p:ext uri="{BB962C8B-B14F-4D97-AF65-F5344CB8AC3E}">
        <p14:creationId xmlns:p14="http://schemas.microsoft.com/office/powerpoint/2010/main" val="3190826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021247"/>
              </p:ext>
            </p:extLst>
          </p:nvPr>
        </p:nvGraphicFramePr>
        <p:xfrm>
          <a:off x="1672683" y="111513"/>
          <a:ext cx="6389649" cy="66598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5723"/>
                <a:gridCol w="2754315"/>
                <a:gridCol w="1721448"/>
                <a:gridCol w="1598163"/>
              </a:tblGrid>
              <a:tr h="256350">
                <a:tc>
                  <a:txBody>
                    <a:bodyPr/>
                    <a:lstStyle/>
                    <a:p>
                      <a:pPr marL="311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№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 marR="266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Мероприятия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 marR="266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Сроки проведения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 marR="266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Ответственный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</a:tr>
              <a:tr h="2629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 gridSpan="3">
                  <a:txBody>
                    <a:bodyPr/>
                    <a:lstStyle/>
                    <a:p>
                      <a:pPr marL="49466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Нормативно-правовое и информационное обеспечение профилактики насилия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9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Подготовка приказа «О профилактике насилия в образовательном учреждении»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Последняя неделя августа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Директор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</a:tr>
              <a:tr h="7201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Подготовка приказа «О порядке действий персонала при столкновении со случаями насилия в образовательном учреждении»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Первая неделя сентября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Ответственный  заместитель директора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</a:tr>
              <a:tr h="1234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1000"/>
                        </a:lnSpc>
                        <a:spcAft>
                          <a:spcPts val="5"/>
                        </a:spcAft>
                      </a:pPr>
                      <a:r>
                        <a:rPr lang="ru-RU" sz="1000">
                          <a:effectLst/>
                        </a:rPr>
                        <a:t>Совещания с различными категориями работников по вопросам профилактики насилия: 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60"/>
                        </a:spcAft>
                        <a:buClr>
                          <a:srgbClr val="6E4C5D"/>
                        </a:buClr>
                        <a:buSzPts val="1100"/>
                        <a:buFont typeface="Wingdings" panose="05000000000000000000" pitchFamily="2" charset="2"/>
                        <a:buChar char=""/>
                      </a:pPr>
                      <a:r>
                        <a:rPr lang="ru-RU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педагогический персонал;  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60"/>
                        </a:spcAft>
                        <a:buClr>
                          <a:srgbClr val="6E4C5D"/>
                        </a:buClr>
                        <a:buSzPts val="1100"/>
                        <a:buFont typeface="Wingdings" panose="05000000000000000000" pitchFamily="2" charset="2"/>
                        <a:buChar char=""/>
                      </a:pPr>
                      <a:r>
                        <a:rPr lang="ru-RU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вспомогательный персонал;  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6E4C5D"/>
                        </a:buClr>
                        <a:buSzPts val="1100"/>
                        <a:buFont typeface="Wingdings" panose="05000000000000000000" pitchFamily="2" charset="2"/>
                        <a:buChar char=""/>
                      </a:pPr>
                      <a:r>
                        <a:rPr lang="ru-RU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технический персонал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Wingdings" panose="05000000000000000000" pitchFamily="2" charset="2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Сентябрь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Заместители директора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</a:tr>
              <a:tr h="703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Обсуждение и принятие правил поведения в классах, оформление правил в виде наглядного стенда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Сентябрь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Классные руководители, старосты классов  (8–11-й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классы)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</a:tr>
              <a:tr h="5232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Организация работы «почты доверия» (установка информационных ящиков) для сообщения о случаях насилия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Сентябрь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50"/>
                        </a:spcAft>
                      </a:pPr>
                      <a:r>
                        <a:rPr lang="ru-RU" sz="1000">
                          <a:effectLst/>
                        </a:rPr>
                        <a:t>Психолог,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классные руководители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</a:tr>
              <a:tr h="7121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Создание (или обновление) раздела о профилактике насилия и размещение нормативных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документов на сайте школы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Последняя неделя сентября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Ответственный за работу сайта школы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</a:tr>
              <a:tr h="6121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Подготовка брошюры с нормативными документами по профилактике насилия в образовательной среде для педагогов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Октябрь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Ответственный заместитель директора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</a:tr>
              <a:tr h="8757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1000"/>
                        </a:lnSpc>
                        <a:spcAft>
                          <a:spcPts val="5"/>
                        </a:spcAft>
                      </a:pPr>
                      <a:r>
                        <a:rPr lang="ru-RU" sz="1000">
                          <a:effectLst/>
                        </a:rPr>
                        <a:t>Подготовка методических рекомендаций для педагогов: </a:t>
                      </a:r>
                    </a:p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 по изучению ученического коллектива;   по распознаванию признаков различных видов насилия в отношении детей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Октябрь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 marR="222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Ответственный заместитель директора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</a:tr>
              <a:tr h="379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Оформление наглядного стенда «Наша школа живет без насилия»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Октябрь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Ответственный заместитель директора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41" marR="10089" marT="21241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0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868736"/>
              </p:ext>
            </p:extLst>
          </p:nvPr>
        </p:nvGraphicFramePr>
        <p:xfrm>
          <a:off x="1271239" y="5"/>
          <a:ext cx="7370957" cy="6910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4211"/>
                <a:gridCol w="3177317"/>
                <a:gridCol w="1985823"/>
                <a:gridCol w="1843606"/>
              </a:tblGrid>
              <a:tr h="336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Подготовка буклетов «Мы – против насилия» для учащихся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Ноябрь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 marR="222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Ответственный заместитель директора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542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Рейд по школе в целях проверки информационной доступности правил поведения и нормативных документов по профилактике насилия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Ноябрь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 marR="222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Ответственный заместитель директора, ученическая комиссия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342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50"/>
                        </a:spcAft>
                      </a:pPr>
                      <a:r>
                        <a:rPr lang="ru-RU" sz="900">
                          <a:effectLst/>
                        </a:rPr>
                        <a:t>Информационная акция для старшеклассников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«Нет насилию!»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Декабрь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Ответственный заместитель директора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439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Выступление на общешкольном родительском собрании о профилактике насилия в ученическом коллективе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Февраль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Директор, ответственный заместитель директора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16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………………………………..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169657">
                <a:tc gridSpan="4">
                  <a:txBody>
                    <a:bodyPr/>
                    <a:lstStyle/>
                    <a:p>
                      <a:pPr marR="266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Работа с педагогами, другим персоналом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9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Проведение обучающих семинаров для учителей по предотвращению насилия и мерам реагирования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Осенние каникулы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Ответственный заместитель директора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439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Инструктивные совещания по вопросам профилактики насилия со вспомогательным, техническим персоналом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Ноябрь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Директор, ответственный заместитель директора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336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Тренинг для учителей по предотвращению гендерного насилия в школьной среде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Зимние каникулы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Психолог,  привлеченные специалисты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4817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Собеседование с классными руководителями по результатам диагностики классного коллектива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По итогам каждой четверти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Ответственный  заместитель директора,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психолог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439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Консультирование классных руководителей психологом, социальным педагогом по проблемным ситуациям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 течение года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Психолог, социальный педагог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16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………………………………..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169657">
                <a:tc gridSpan="4">
                  <a:txBody>
                    <a:bodyPr/>
                    <a:lstStyle/>
                    <a:p>
                      <a:pPr marR="266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Работа с учащимися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Проведение тренингов для старшеклассников по межличностному общению, формированию навыков мирного разрешения конфликтов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 течение года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Психолог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445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50"/>
                        </a:spcAft>
                      </a:pPr>
                      <a:r>
                        <a:rPr lang="ru-RU" sz="900">
                          <a:effectLst/>
                        </a:rPr>
                        <a:t>Имитационная игра для младших школьников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(1–4-й классы) «Если тебя обижают»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Октябрь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Классные руководители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336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Неделя толерантности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Ноябрь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Ученический совет,  классные руководители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232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День открытых дверей у школьного психолога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Ноябрь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Психолог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336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Имитационная игра для учащихся средних и старших классов «Сообщи о насилии»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Декабрь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Ученический совет,  классные руководители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  <a:tr h="542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Конкурс плакатов против насилия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Март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Ученический совет,  заместитель директора по воспитательной работе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19" marR="12406" marT="26119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1966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865839"/>
              </p:ext>
            </p:extLst>
          </p:nvPr>
        </p:nvGraphicFramePr>
        <p:xfrm>
          <a:off x="1761894" y="0"/>
          <a:ext cx="6568068" cy="67516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540"/>
                <a:gridCol w="2831223"/>
                <a:gridCol w="1769516"/>
                <a:gridCol w="1642789"/>
              </a:tblGrid>
              <a:tr h="364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27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Конкурс на самый миролюбивый класс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Апрель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Ученический совет,  классные руководители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364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Открытие школьной службы медиации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Март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 marR="1924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Психолог,  обученный специалист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144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………………………………..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144737">
                <a:tc gridSpan="4">
                  <a:txBody>
                    <a:bodyPr/>
                    <a:lstStyle/>
                    <a:p>
                      <a:pPr marR="266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Работа с родителями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4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Общешкольное родительское собрание «О правах ребенка на защиту от любой формы насилия»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Октябрь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Директор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6995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Подготовка памятки для родителей о способах сообщения о предполагаемых и реальных случаях насилия в отношении детей и мерах защиты и оказания помощи детям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Октябрь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Ответственный  заместитель директора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4760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Открытие семейного клуба «Дети без насилия»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Ноябрь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Психолог, председатель родительского комитета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364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Родительские собрания в классах «Ваш ребенок – ваша ответственность»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Декабрь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Классные руководители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4760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Проведение консультаций психолога по вопросам взаимоотношений родителей с детьми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 течение года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50"/>
                        </a:spcAft>
                      </a:pPr>
                      <a:r>
                        <a:rPr lang="ru-RU" sz="900">
                          <a:effectLst/>
                        </a:rPr>
                        <a:t>Психолог,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классные руководители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364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Консультирование родителей по защите прав и интересов детей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 раз в месяц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Школьный уполномоченный по правам ребенка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144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…………………………………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144737">
                <a:tc gridSpan="4">
                  <a:txBody>
                    <a:bodyPr/>
                    <a:lstStyle/>
                    <a:p>
                      <a:pPr marR="266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Мониторинг жизнедеятельности школы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5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Создание базы данных учащихся групп риска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Сентябрь-октябрь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Социальный педагог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364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Самообследование школьной среды на предмет безопасности и комфортности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 раза в год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Администрация школы, учебный коллектив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4760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 marR="260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Анонимное анкетирование учащихся 5–11-го классов об опыте столкновения с насилием в школе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Декабрь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Психолог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2525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Анкетирование родителей о безопасности школы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Декабрь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Классные руководители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364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Диагностика взаимоотношений в школе (анкетирование учащихся и педагогов)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Февраль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 marR="1860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Психолог,  социальный педагог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364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Анализ информации из журнала учета случаев насилия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Ежемесячно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Ответственный  заместитель директора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364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Подготовка отчета о выполнении мероприятий по профилактике насилия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Май-июнь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Ответственный  заместитель директора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  <a:tr h="144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……………………………….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19" marR="13594" marT="28619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041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5301" y="1003817"/>
            <a:ext cx="8596668" cy="3880773"/>
          </a:xfrm>
        </p:spPr>
        <p:txBody>
          <a:bodyPr>
            <a:noAutofit/>
          </a:bodyPr>
          <a:lstStyle/>
          <a:p>
            <a:r>
              <a:rPr lang="ru-RU" sz="3200" dirty="0"/>
              <a:t>На основе законодательства Российской Федерации образовательная организация разрабатывает локальные нормативные акты, которые регламентируют взаимодействие ее работников и руководства с обучающимися в соответствии с принципами уважения их прав и человеческого достоинства, соблюдения гендерного равенства, защиты от всех форм физического, психологического и иного </a:t>
            </a:r>
            <a:r>
              <a:rPr lang="ru-RU" sz="3200" dirty="0" smtClean="0"/>
              <a:t>насилия.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5734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59317"/>
            <a:ext cx="8596668" cy="5182046"/>
          </a:xfrm>
        </p:spPr>
        <p:txBody>
          <a:bodyPr>
            <a:normAutofit fontScale="85000" lnSpcReduction="20000"/>
          </a:bodyPr>
          <a:lstStyle/>
          <a:p>
            <a:r>
              <a:rPr lang="ru-RU" sz="3800" dirty="0"/>
              <a:t>Безопасность пребывания обучающихся в образовательной организации зависит от слаженности и четкости работы всех подразделений и служб, соблюдения всеми участниками образовательных отношений внутренних требований, зафиксированных в локальных нормативных актах: уставе, правилах поведения, правилах внутреннего трудового распорядка, должностных инструкциях, приказах, распоряжениях и т. д., а также построенного на их основе плана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058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Политика образовательной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организации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в отношении насилия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95749"/>
            <a:ext cx="8596668" cy="4245613"/>
          </a:xfrm>
        </p:spPr>
        <p:txBody>
          <a:bodyPr>
            <a:noAutofit/>
          </a:bodyPr>
          <a:lstStyle/>
          <a:p>
            <a:r>
              <a:rPr lang="ru-RU" sz="2400" dirty="0"/>
              <a:t>Документ «Политика школы в отношении насилия» утверждается общим собранием (советом) школы и доводится до сведения всех участников образовательных отношений. Основные положения «Политики» должны быть отражены в уставе образовательной организации, правилах поведения для обучающихся и трудового распорядка для работников, должностных инструкциях руководителя, педагогов (учителей, классных руководителей, психологов, социальных педагогов, </a:t>
            </a:r>
            <a:r>
              <a:rPr lang="ru-RU" sz="2400" dirty="0" err="1"/>
              <a:t>тьюторов</a:t>
            </a:r>
            <a:r>
              <a:rPr lang="ru-RU" sz="2400" dirty="0"/>
              <a:t>, воспитателей) и сотрудников (вспомогательного и технического персонала), в договоре на оказание образовательных услуг, других документах.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6357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798198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Анализ социально-психологического климата в образовательной организации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34737"/>
            <a:ext cx="8596668" cy="5468487"/>
          </a:xfrm>
        </p:spPr>
        <p:txBody>
          <a:bodyPr>
            <a:noAutofit/>
          </a:bodyPr>
          <a:lstStyle/>
          <a:p>
            <a:r>
              <a:rPr lang="ru-RU" sz="1300" dirty="0"/>
              <a:t>В образовательной организации с позитивным социально-психологическим климатом: </a:t>
            </a:r>
          </a:p>
          <a:p>
            <a:pPr lvl="0"/>
            <a:r>
              <a:rPr lang="ru-RU" sz="1300" dirty="0"/>
              <a:t>компетентное руководство и педагогический коллектив, которые последовательно и систематически осуществляют комплекс мер, направленных на поддержание позитивных отношений между всеми участниками образовательного процесса; </a:t>
            </a:r>
          </a:p>
          <a:p>
            <a:pPr lvl="0"/>
            <a:r>
              <a:rPr lang="ru-RU" sz="1300" dirty="0"/>
              <a:t>принимаются и приветствуются индивидуальные различия и разнообразие; </a:t>
            </a:r>
          </a:p>
          <a:p>
            <a:pPr lvl="0"/>
            <a:r>
              <a:rPr lang="ru-RU" sz="1300" dirty="0"/>
              <a:t>образовательный процесс, внеурочная работа построены по принципу </a:t>
            </a:r>
            <a:r>
              <a:rPr lang="ru-RU" sz="1300" dirty="0" err="1"/>
              <a:t>инклюзивности</a:t>
            </a:r>
            <a:r>
              <a:rPr lang="ru-RU" sz="1300" dirty="0"/>
              <a:t>, не допускается дискриминация учителей, других работников и обучающихся по какому-либо признаку; </a:t>
            </a:r>
          </a:p>
          <a:p>
            <a:pPr lvl="0"/>
            <a:r>
              <a:rPr lang="ru-RU" sz="1300" dirty="0"/>
              <a:t>поддерживаются уважительные, открытые и доверительные отношения между всеми участниками образовательных отношений: обучающимися, педагогами, другими сотрудниками, руководством, родителями; </a:t>
            </a:r>
          </a:p>
          <a:p>
            <a:pPr lvl="0"/>
            <a:r>
              <a:rPr lang="ru-RU" sz="1300" dirty="0"/>
              <a:t>используются активные формы обучения, интерактивные методики, предполагающие дискуссию, открытое обсуждение, принятие различных точек зрения; </a:t>
            </a:r>
          </a:p>
          <a:p>
            <a:pPr lvl="0"/>
            <a:r>
              <a:rPr lang="ru-RU" sz="1300" dirty="0"/>
              <a:t>воспитательные меры носят </a:t>
            </a:r>
            <a:r>
              <a:rPr lang="ru-RU" sz="1300" dirty="0" err="1"/>
              <a:t>нерепрессивный</a:t>
            </a:r>
            <a:r>
              <a:rPr lang="ru-RU" sz="1300" dirty="0"/>
              <a:t> характер; учеников мотивируют и поддерживают для того, чтобы они задавали пример позитивного поведения; </a:t>
            </a:r>
          </a:p>
          <a:p>
            <a:pPr lvl="0"/>
            <a:r>
              <a:rPr lang="ru-RU" sz="1300" dirty="0"/>
              <a:t>поощряется активное участие обучающихся и родителей в разработке и принятии решений, касающихся деятельности образовательной организации; </a:t>
            </a:r>
          </a:p>
          <a:p>
            <a:pPr lvl="0"/>
            <a:r>
              <a:rPr lang="ru-RU" sz="1300" dirty="0"/>
              <a:t>меры по профилактике насилия и обеспечению безопасности, физического и психологического здоровья и благополучия обучающихся затрагивают все аспекты образовательного процесса и жизни школы;</a:t>
            </a:r>
          </a:p>
          <a:p>
            <a:pPr lvl="0"/>
            <a:r>
              <a:rPr lang="ru-RU" sz="1300" dirty="0"/>
              <a:t>возникающие проблемы, в том числе случаи насилия, не скрываются, а открыто обсуждаются, по каждому случаю принимаются меры, помощь оказывается как пострадавшим, так и свидетелям и обидчикам. </a:t>
            </a:r>
          </a:p>
          <a:p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423180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6323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Анкета для обучающихся </a:t>
            </a:r>
            <a:endParaRPr lang="ru-RU" b="1" i="1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8462" y="1255923"/>
            <a:ext cx="8596668" cy="533444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/>
              <a:t>класс или группу обучающегося, его пол, родной язык, как долго он проживает в стране;</a:t>
            </a:r>
          </a:p>
          <a:p>
            <a:pPr lvl="0"/>
            <a:r>
              <a:rPr lang="ru-RU" dirty="0"/>
              <a:t>общее отношение к образовательной организации; X оценку своей принадлежности к образовательной организации, степени участия в мероприятиях; </a:t>
            </a:r>
          </a:p>
          <a:p>
            <a:pPr lvl="0"/>
            <a:r>
              <a:rPr lang="ru-RU" dirty="0"/>
              <a:t>причины ощущения дискомфорта в образовательной организации или неприятия со стороны обучающихся или учителей; </a:t>
            </a:r>
          </a:p>
          <a:p>
            <a:pPr lvl="0"/>
            <a:r>
              <a:rPr lang="ru-RU" dirty="0"/>
              <a:t>причины неучастия в каких-либо мероприятиях, пропуска занятий, нежелания идти в школу; </a:t>
            </a:r>
          </a:p>
          <a:p>
            <a:pPr lvl="0"/>
            <a:r>
              <a:rPr lang="ru-RU" dirty="0"/>
              <a:t>отношение других учеников школы к обучающемуся и причины, по которым к нему относятся иначе, чем ко всем остальным; </a:t>
            </a:r>
          </a:p>
          <a:p>
            <a:pPr lvl="0"/>
            <a:r>
              <a:rPr lang="ru-RU" dirty="0"/>
              <a:t>отношение педагогических и других работников образовательной организации к обучающемуся и причины, по которым к нему относятся иначе, чем ко всем остальным; </a:t>
            </a:r>
          </a:p>
          <a:p>
            <a:pPr lvl="0"/>
            <a:r>
              <a:rPr lang="ru-RU" dirty="0"/>
              <a:t>применяются ли правила образовательной организации одинаково ко всем обучающимся и причины, по которым это не всегда происходит; </a:t>
            </a:r>
          </a:p>
          <a:p>
            <a:pPr lvl="0"/>
            <a:r>
              <a:rPr lang="ru-RU" dirty="0"/>
              <a:t>приветствуется ли в образовательной организации многообразие – одинаково ли относятся обучающиеся и педагоги к мальчикам и девочкам, представителям различных национальностей, лицам различной религиозной принадлежности, лицам с инвалидностью, разным уровнем благосостояния и др.;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479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69073"/>
            <a:ext cx="8596668" cy="5372289"/>
          </a:xfrm>
        </p:spPr>
        <p:txBody>
          <a:bodyPr/>
          <a:lstStyle/>
          <a:p>
            <a:pPr lvl="0"/>
            <a:r>
              <a:rPr lang="ru-RU" dirty="0"/>
              <a:t>наличие правил поведения и мер реагирования (система информирования, регистрации, разбора и принятия мер) на случаи дискриминации и насилия; как они применяются; </a:t>
            </a:r>
          </a:p>
          <a:p>
            <a:pPr lvl="0"/>
            <a:r>
              <a:rPr lang="ru-RU" dirty="0"/>
              <a:t>ощущает ли обучающийся себя в безопасности в образовательной организации, по дороге в нее и домой; </a:t>
            </a:r>
          </a:p>
          <a:p>
            <a:pPr lvl="0"/>
            <a:r>
              <a:rPr lang="ru-RU" dirty="0"/>
              <a:t>сталкивался ли обучающийся с насилием (физическим, психологическим, сексуальным, гендерным, вымогательством, </a:t>
            </a:r>
            <a:r>
              <a:rPr lang="ru-RU" dirty="0" err="1"/>
              <a:t>буллингом</a:t>
            </a:r>
            <a:r>
              <a:rPr lang="ru-RU" dirty="0"/>
              <a:t>, </a:t>
            </a:r>
            <a:r>
              <a:rPr lang="ru-RU" dirty="0" err="1"/>
              <a:t>кибербуллингом</a:t>
            </a:r>
            <a:r>
              <a:rPr lang="ru-RU" dirty="0"/>
              <a:t>) в роли пострадавшего (со стороны обучающихся или работников школы), наблюдателя или защитника, или сам совершал насильственные действия; </a:t>
            </a:r>
          </a:p>
          <a:p>
            <a:pPr lvl="0"/>
            <a:r>
              <a:rPr lang="ru-RU" dirty="0"/>
              <a:t>распространенность различных форм и видов насилия в школе; </a:t>
            </a:r>
          </a:p>
          <a:p>
            <a:pPr lvl="0"/>
            <a:r>
              <a:rPr lang="ru-RU" dirty="0"/>
              <a:t>помещения образовательной организации и части ее территории, где чаще всего происходят случаи насилия; </a:t>
            </a:r>
          </a:p>
          <a:p>
            <a:pPr lvl="0"/>
            <a:r>
              <a:rPr lang="ru-RU" dirty="0"/>
              <a:t>оценку обучающимся мер, предпринимаемых руководством образовательной организации, педагогическими и другими работниками, для предотвращения насилия и реагирования на его случаи.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61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Опрос работников и руководства образовательной организации</a:t>
            </a:r>
            <a:endParaRPr lang="ru-RU" b="1" i="1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06499"/>
            <a:ext cx="8596668" cy="4825878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/>
              <a:t>статус опрашиваемого: руководитель, педагог, работник службы сопровождения, вспомогательный или технический персонал; </a:t>
            </a:r>
          </a:p>
          <a:p>
            <a:pPr lvl="0"/>
            <a:r>
              <a:rPr lang="ru-RU" dirty="0"/>
              <a:t>ощущают ли обучающиеся (по мнению работника) и сам работник себя комфортно и в безопасности в образовательной организации; </a:t>
            </a:r>
          </a:p>
          <a:p>
            <a:pPr lvl="0"/>
            <a:r>
              <a:rPr lang="ru-RU" dirty="0"/>
              <a:t>причины ощущения дискомфорта обучающимися (по мнению работника) и самим работником;  применяются ли правила образовательной организации одинаково ко всем обучающимся и работникам и причины, по которым это не всегда происходит; </a:t>
            </a:r>
          </a:p>
          <a:p>
            <a:pPr lvl="0"/>
            <a:r>
              <a:rPr lang="ru-RU"/>
              <a:t>стиль </a:t>
            </a:r>
            <a:r>
              <a:rPr lang="ru-RU" smtClean="0"/>
              <a:t>общения </a:t>
            </a:r>
            <a:r>
              <a:rPr lang="ru-RU" dirty="0"/>
              <a:t>между работниками, обучающимися и их </a:t>
            </a:r>
            <a:r>
              <a:rPr lang="ru-RU"/>
              <a:t>родителями</a:t>
            </a:r>
            <a:r>
              <a:rPr lang="ru-RU" smtClean="0"/>
              <a:t>, </a:t>
            </a:r>
            <a:r>
              <a:rPr lang="ru-RU" dirty="0"/>
              <a:t>в среде </a:t>
            </a:r>
            <a:r>
              <a:rPr lang="ru-RU"/>
              <a:t>работников </a:t>
            </a:r>
            <a:r>
              <a:rPr lang="ru-RU" smtClean="0"/>
              <a:t>и </a:t>
            </a:r>
            <a:r>
              <a:rPr lang="ru-RU" dirty="0"/>
              <a:t>между руководством образовательной организации и ее работниками, обучающимися и их родителями; </a:t>
            </a:r>
          </a:p>
          <a:p>
            <a:pPr lvl="0"/>
            <a:r>
              <a:rPr lang="ru-RU" dirty="0"/>
              <a:t>приветствуется ли в образовательной организации многообразие – одинаково ли относятся обучающиеся, работники и руководство к ученикам – мальчикам и девочкам и работникам – мужчинам и женщинам, представителям различных национальностей, лицам различной религиозной принадлежности, лицам с инвалидностью, разным уровнем благосостояния и др.;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370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75063"/>
            <a:ext cx="8596668" cy="1320800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Анкета для родителей</a:t>
            </a:r>
            <a:endParaRPr lang="ru-RU" b="1" i="1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14761"/>
            <a:ext cx="8596668" cy="557561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sz="2100" dirty="0"/>
              <a:t>класс, в котором учится ребенок, его пол, родной язык, как долго он проживает в стране; </a:t>
            </a:r>
          </a:p>
          <a:p>
            <a:pPr lvl="0"/>
            <a:r>
              <a:rPr lang="ru-RU" sz="2100" dirty="0"/>
              <a:t>общее отношение ребенка и родителей к школе; </a:t>
            </a:r>
          </a:p>
          <a:p>
            <a:pPr lvl="0"/>
            <a:r>
              <a:rPr lang="ru-RU" sz="2100" dirty="0"/>
              <a:t>чувствует ли ребенок себя (по мнению родителей) в безопасности в образовательной организации, по дороге в школу и домой; И н ф о причины ощущения ребенком дискомфорта в образовательной организации или неприятия со стороны обучающихся или учителей;</a:t>
            </a:r>
          </a:p>
          <a:p>
            <a:pPr lvl="0"/>
            <a:r>
              <a:rPr lang="ru-RU" sz="2100" dirty="0"/>
              <a:t>причины неучастия ребенка в каких-либо мероприятиях, пропуска занятий, нежелания идти в школу;</a:t>
            </a:r>
          </a:p>
          <a:p>
            <a:pPr lvl="0"/>
            <a:r>
              <a:rPr lang="ru-RU" sz="2100" dirty="0"/>
              <a:t>отношение других учеников образовательной организации к ребенку и причины, по которым к нему относятся иначе, чем ко всем остальным; </a:t>
            </a:r>
          </a:p>
          <a:p>
            <a:pPr lvl="0"/>
            <a:r>
              <a:rPr lang="ru-RU" sz="2100" dirty="0"/>
              <a:t>отношение учителей, работников образовательной организации к ребенку и причины, по которым к нему относятся иначе, чем ко всем остальным; </a:t>
            </a:r>
          </a:p>
          <a:p>
            <a:pPr lvl="0"/>
            <a:r>
              <a:rPr lang="ru-RU" sz="2100" dirty="0"/>
              <a:t>справедливо ли применяются правила образовательной организации по отношению к ребенку и причины, по которым это не всегда происходит; </a:t>
            </a:r>
          </a:p>
          <a:p>
            <a:pPr lvl="0"/>
            <a:r>
              <a:rPr lang="ru-RU" sz="2100" dirty="0"/>
              <a:t>приветствуется ли в образовательной организации многообразие – одинаково ли относятся обучающиеся, работники и руководство к ученикам – мальчикам и девочкам и работникам – мужчинам и женщинам, представителям различных национальностей, лицам различной религиозной принадлежности, лицам с инвалидностью, разным уровнем благосостояния и др.;</a:t>
            </a:r>
          </a:p>
          <a:p>
            <a:pPr lvl="0"/>
            <a:r>
              <a:rPr lang="ru-RU" sz="2100" dirty="0"/>
              <a:t>сталкивался ли ребенок с насилием (физическим, психологическим, сексуальным, гендерным, вымогательством, </a:t>
            </a:r>
            <a:r>
              <a:rPr lang="ru-RU" sz="2100" dirty="0" err="1"/>
              <a:t>буллингом</a:t>
            </a:r>
            <a:r>
              <a:rPr lang="ru-RU" sz="2100" dirty="0"/>
              <a:t>, </a:t>
            </a:r>
            <a:r>
              <a:rPr lang="ru-RU" sz="2100" dirty="0" err="1"/>
              <a:t>кибербуллингом</a:t>
            </a:r>
            <a:r>
              <a:rPr lang="ru-RU" sz="2100" dirty="0"/>
              <a:t>) в роли пострадавшего (со стороны обучающихся или работников школы), свидетеля или защитника или сам совершал насильственные действия, склонял к их совершению других;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90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</TotalTime>
  <Words>2520</Words>
  <Application>Microsoft Office PowerPoint</Application>
  <PresentationFormat>Широкоэкранный</PresentationFormat>
  <Paragraphs>269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Arial Narrow</vt:lpstr>
      <vt:lpstr>Calibri</vt:lpstr>
      <vt:lpstr>Times New Roman</vt:lpstr>
      <vt:lpstr>Trebuchet MS</vt:lpstr>
      <vt:lpstr>Wingdings</vt:lpstr>
      <vt:lpstr>Wingdings 3</vt:lpstr>
      <vt:lpstr>Грань</vt:lpstr>
      <vt:lpstr>Правила поведения обучающихся   и работников образовательной среды</vt:lpstr>
      <vt:lpstr>Презентация PowerPoint</vt:lpstr>
      <vt:lpstr>Презентация PowerPoint</vt:lpstr>
      <vt:lpstr>Политика образовательной  организации в отношении насилия </vt:lpstr>
      <vt:lpstr>Анализ социально-психологического климата в образовательной организации </vt:lpstr>
      <vt:lpstr>Анкета для обучающихся </vt:lpstr>
      <vt:lpstr>Презентация PowerPoint</vt:lpstr>
      <vt:lpstr>Опрос работников и руководства образовательной организации</vt:lpstr>
      <vt:lpstr>Анкета для родителей</vt:lpstr>
      <vt:lpstr>Презентация PowerPoint</vt:lpstr>
      <vt:lpstr>Примерная структура документа «Политика школы в отношении насилия»</vt:lpstr>
      <vt:lpstr>Устав образовательной организации </vt:lpstr>
      <vt:lpstr>Правила поведения в  образовательной организации </vt:lpstr>
      <vt:lpstr>Презентация PowerPoint</vt:lpstr>
      <vt:lpstr>План мероприятий по  предотвращению насилия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поведения обучающихся   и работников образовательной среды</dc:title>
  <dc:creator>Sozpedagog</dc:creator>
  <cp:lastModifiedBy>Sozpedagog</cp:lastModifiedBy>
  <cp:revision>13</cp:revision>
  <dcterms:created xsi:type="dcterms:W3CDTF">2020-12-15T09:24:27Z</dcterms:created>
  <dcterms:modified xsi:type="dcterms:W3CDTF">2020-12-17T02:16:02Z</dcterms:modified>
</cp:coreProperties>
</file>